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2610" y="-84"/>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9"/>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354C959-C88E-4932-919F-004591C425DF}" type="datetimeFigureOut">
              <a:rPr lang="en-US" smtClean="0"/>
              <a:t>5/30/2017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55CBD-2579-41E2-8124-DC9C74CBE6A2}" type="slidenum">
              <a:rPr lang="en-US" smtClean="0"/>
              <a:t>‹#›</a:t>
            </a:fld>
            <a:endParaRPr lang="en-US"/>
          </a:p>
        </p:txBody>
      </p:sp>
    </p:spTree>
    <p:extLst>
      <p:ext uri="{BB962C8B-B14F-4D97-AF65-F5344CB8AC3E}">
        <p14:creationId xmlns:p14="http://schemas.microsoft.com/office/powerpoint/2010/main" val="3723794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54C959-C88E-4932-919F-004591C425DF}" type="datetimeFigureOut">
              <a:rPr lang="en-US" smtClean="0"/>
              <a:t>5/30/2017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55CBD-2579-41E2-8124-DC9C74CBE6A2}" type="slidenum">
              <a:rPr lang="en-US" smtClean="0"/>
              <a:t>‹#›</a:t>
            </a:fld>
            <a:endParaRPr lang="en-US"/>
          </a:p>
        </p:txBody>
      </p:sp>
    </p:spTree>
    <p:extLst>
      <p:ext uri="{BB962C8B-B14F-4D97-AF65-F5344CB8AC3E}">
        <p14:creationId xmlns:p14="http://schemas.microsoft.com/office/powerpoint/2010/main" val="2109774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6"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54C959-C88E-4932-919F-004591C425DF}" type="datetimeFigureOut">
              <a:rPr lang="en-US" smtClean="0"/>
              <a:t>5/30/2017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55CBD-2579-41E2-8124-DC9C74CBE6A2}" type="slidenum">
              <a:rPr lang="en-US" smtClean="0"/>
              <a:t>‹#›</a:t>
            </a:fld>
            <a:endParaRPr lang="en-US"/>
          </a:p>
        </p:txBody>
      </p:sp>
    </p:spTree>
    <p:extLst>
      <p:ext uri="{BB962C8B-B14F-4D97-AF65-F5344CB8AC3E}">
        <p14:creationId xmlns:p14="http://schemas.microsoft.com/office/powerpoint/2010/main" val="4016758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54C959-C88E-4932-919F-004591C425DF}" type="datetimeFigureOut">
              <a:rPr lang="en-US" smtClean="0"/>
              <a:t>5/30/2017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55CBD-2579-41E2-8124-DC9C74CBE6A2}" type="slidenum">
              <a:rPr lang="en-US" smtClean="0"/>
              <a:t>‹#›</a:t>
            </a:fld>
            <a:endParaRPr lang="en-US"/>
          </a:p>
        </p:txBody>
      </p:sp>
    </p:spTree>
    <p:extLst>
      <p:ext uri="{BB962C8B-B14F-4D97-AF65-F5344CB8AC3E}">
        <p14:creationId xmlns:p14="http://schemas.microsoft.com/office/powerpoint/2010/main" val="3432475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54C959-C88E-4932-919F-004591C425DF}" type="datetimeFigureOut">
              <a:rPr lang="en-US" smtClean="0"/>
              <a:t>5/30/2017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55CBD-2579-41E2-8124-DC9C74CBE6A2}" type="slidenum">
              <a:rPr lang="en-US" smtClean="0"/>
              <a:t>‹#›</a:t>
            </a:fld>
            <a:endParaRPr lang="en-US"/>
          </a:p>
        </p:txBody>
      </p:sp>
    </p:spTree>
    <p:extLst>
      <p:ext uri="{BB962C8B-B14F-4D97-AF65-F5344CB8AC3E}">
        <p14:creationId xmlns:p14="http://schemas.microsoft.com/office/powerpoint/2010/main" val="1416838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354C959-C88E-4932-919F-004591C425DF}" type="datetimeFigureOut">
              <a:rPr lang="en-US" smtClean="0"/>
              <a:t>5/30/2017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755CBD-2579-41E2-8124-DC9C74CBE6A2}" type="slidenum">
              <a:rPr lang="en-US" smtClean="0"/>
              <a:t>‹#›</a:t>
            </a:fld>
            <a:endParaRPr lang="en-US"/>
          </a:p>
        </p:txBody>
      </p:sp>
    </p:spTree>
    <p:extLst>
      <p:ext uri="{BB962C8B-B14F-4D97-AF65-F5344CB8AC3E}">
        <p14:creationId xmlns:p14="http://schemas.microsoft.com/office/powerpoint/2010/main" val="3288010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54C959-C88E-4932-919F-004591C425DF}" type="datetimeFigureOut">
              <a:rPr lang="en-US" smtClean="0"/>
              <a:t>5/30/2017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755CBD-2579-41E2-8124-DC9C74CBE6A2}" type="slidenum">
              <a:rPr lang="en-US" smtClean="0"/>
              <a:t>‹#›</a:t>
            </a:fld>
            <a:endParaRPr lang="en-US"/>
          </a:p>
        </p:txBody>
      </p:sp>
    </p:spTree>
    <p:extLst>
      <p:ext uri="{BB962C8B-B14F-4D97-AF65-F5344CB8AC3E}">
        <p14:creationId xmlns:p14="http://schemas.microsoft.com/office/powerpoint/2010/main" val="3765048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54C959-C88E-4932-919F-004591C425DF}" type="datetimeFigureOut">
              <a:rPr lang="en-US" smtClean="0"/>
              <a:t>5/30/2017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755CBD-2579-41E2-8124-DC9C74CBE6A2}" type="slidenum">
              <a:rPr lang="en-US" smtClean="0"/>
              <a:t>‹#›</a:t>
            </a:fld>
            <a:endParaRPr lang="en-US"/>
          </a:p>
        </p:txBody>
      </p:sp>
    </p:spTree>
    <p:extLst>
      <p:ext uri="{BB962C8B-B14F-4D97-AF65-F5344CB8AC3E}">
        <p14:creationId xmlns:p14="http://schemas.microsoft.com/office/powerpoint/2010/main" val="4123318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54C959-C88E-4932-919F-004591C425DF}" type="datetimeFigureOut">
              <a:rPr lang="en-US" smtClean="0"/>
              <a:t>5/30/2017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755CBD-2579-41E2-8124-DC9C74CBE6A2}" type="slidenum">
              <a:rPr lang="en-US" smtClean="0"/>
              <a:t>‹#›</a:t>
            </a:fld>
            <a:endParaRPr lang="en-US"/>
          </a:p>
        </p:txBody>
      </p:sp>
    </p:spTree>
    <p:extLst>
      <p:ext uri="{BB962C8B-B14F-4D97-AF65-F5344CB8AC3E}">
        <p14:creationId xmlns:p14="http://schemas.microsoft.com/office/powerpoint/2010/main" val="371622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54C959-C88E-4932-919F-004591C425DF}" type="datetimeFigureOut">
              <a:rPr lang="en-US" smtClean="0"/>
              <a:t>5/30/2017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755CBD-2579-41E2-8124-DC9C74CBE6A2}" type="slidenum">
              <a:rPr lang="en-US" smtClean="0"/>
              <a:t>‹#›</a:t>
            </a:fld>
            <a:endParaRPr lang="en-US"/>
          </a:p>
        </p:txBody>
      </p:sp>
    </p:spTree>
    <p:extLst>
      <p:ext uri="{BB962C8B-B14F-4D97-AF65-F5344CB8AC3E}">
        <p14:creationId xmlns:p14="http://schemas.microsoft.com/office/powerpoint/2010/main" val="1393069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54C959-C88E-4932-919F-004591C425DF}" type="datetimeFigureOut">
              <a:rPr lang="en-US" smtClean="0"/>
              <a:t>5/30/2017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755CBD-2579-41E2-8124-DC9C74CBE6A2}" type="slidenum">
              <a:rPr lang="en-US" smtClean="0"/>
              <a:t>‹#›</a:t>
            </a:fld>
            <a:endParaRPr lang="en-US"/>
          </a:p>
        </p:txBody>
      </p:sp>
    </p:spTree>
    <p:extLst>
      <p:ext uri="{BB962C8B-B14F-4D97-AF65-F5344CB8AC3E}">
        <p14:creationId xmlns:p14="http://schemas.microsoft.com/office/powerpoint/2010/main" val="1901179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0354C959-C88E-4932-919F-004591C425DF}" type="datetimeFigureOut">
              <a:rPr lang="en-US" smtClean="0"/>
              <a:t>5/30/2017</a:t>
            </a:fld>
            <a:endParaRPr lang="en-US"/>
          </a:p>
        </p:txBody>
      </p:sp>
      <p:sp>
        <p:nvSpPr>
          <p:cNvPr id="5" name="Footer Placeholder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D755CBD-2579-41E2-8124-DC9C74CBE6A2}" type="slidenum">
              <a:rPr lang="en-US" smtClean="0"/>
              <a:t>‹#›</a:t>
            </a:fld>
            <a:endParaRPr lang="en-US"/>
          </a:p>
        </p:txBody>
      </p:sp>
    </p:spTree>
    <p:extLst>
      <p:ext uri="{BB962C8B-B14F-4D97-AF65-F5344CB8AC3E}">
        <p14:creationId xmlns:p14="http://schemas.microsoft.com/office/powerpoint/2010/main" val="2450235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165692599"/>
              </p:ext>
            </p:extLst>
          </p:nvPr>
        </p:nvGraphicFramePr>
        <p:xfrm>
          <a:off x="38100" y="76200"/>
          <a:ext cx="6705600" cy="3154680"/>
        </p:xfrm>
        <a:graphic>
          <a:graphicData uri="http://schemas.openxmlformats.org/drawingml/2006/table">
            <a:tbl>
              <a:tblPr firstRow="1" bandRow="1">
                <a:tableStyleId>{5C22544A-7EE6-4342-B048-85BDC9FD1C3A}</a:tableStyleId>
              </a:tblPr>
              <a:tblGrid>
                <a:gridCol w="1937174"/>
                <a:gridCol w="4768426"/>
              </a:tblGrid>
              <a:tr h="624840">
                <a:tc>
                  <a:txBody>
                    <a:bodyPr/>
                    <a:lstStyle/>
                    <a:p>
                      <a:r>
                        <a:rPr lang="en-US" dirty="0" smtClean="0"/>
                        <a:t>Master</a:t>
                      </a:r>
                      <a:r>
                        <a:rPr lang="en-US" baseline="0" dirty="0" smtClean="0"/>
                        <a:t> Class Info</a:t>
                      </a:r>
                      <a:endParaRPr lang="en-US" dirty="0"/>
                    </a:p>
                  </a:txBody>
                  <a:tcPr/>
                </a:tc>
                <a:tc>
                  <a:txBody>
                    <a:bodyPr/>
                    <a:lstStyle/>
                    <a:p>
                      <a:r>
                        <a:rPr lang="en-US" dirty="0" smtClean="0"/>
                        <a:t>Student</a:t>
                      </a:r>
                      <a:r>
                        <a:rPr lang="en-US" baseline="0" dirty="0" smtClean="0"/>
                        <a:t> Requirements</a:t>
                      </a:r>
                      <a:endParaRPr lang="en-US" dirty="0"/>
                    </a:p>
                  </a:txBody>
                  <a:tcPr/>
                </a:tc>
              </a:tr>
              <a:tr h="624840">
                <a:tc>
                  <a:txBody>
                    <a:bodyPr/>
                    <a:lstStyle/>
                    <a:p>
                      <a:r>
                        <a:rPr lang="en-US" dirty="0" smtClean="0"/>
                        <a:t>Level</a:t>
                      </a:r>
                      <a:endParaRPr lang="en-US" dirty="0"/>
                    </a:p>
                  </a:txBody>
                  <a:tcPr/>
                </a:tc>
                <a:tc>
                  <a:txBody>
                    <a:bodyPr/>
                    <a:lstStyle/>
                    <a:p>
                      <a:r>
                        <a:rPr lang="en-US" dirty="0" smtClean="0"/>
                        <a:t>Intermediate</a:t>
                      </a:r>
                      <a:r>
                        <a:rPr lang="en-US" baseline="0" dirty="0" smtClean="0"/>
                        <a:t>/Advanced(11-25 years).  At least one year of pointe for girls. </a:t>
                      </a:r>
                      <a:endParaRPr lang="en-US" dirty="0"/>
                    </a:p>
                  </a:txBody>
                  <a:tcPr/>
                </a:tc>
              </a:tr>
              <a:tr h="624840">
                <a:tc>
                  <a:txBody>
                    <a:bodyPr/>
                    <a:lstStyle/>
                    <a:p>
                      <a:r>
                        <a:rPr lang="en-US" dirty="0" smtClean="0"/>
                        <a:t>Content</a:t>
                      </a:r>
                      <a:endParaRPr lang="en-US" dirty="0"/>
                    </a:p>
                  </a:txBody>
                  <a:tcPr/>
                </a:tc>
                <a:tc>
                  <a:txBody>
                    <a:bodyPr/>
                    <a:lstStyle/>
                    <a:p>
                      <a:r>
                        <a:rPr lang="en-US" dirty="0" smtClean="0"/>
                        <a:t>Technique(Barre</a:t>
                      </a:r>
                      <a:r>
                        <a:rPr lang="en-US" baseline="0" dirty="0" smtClean="0"/>
                        <a:t> and Centre), Pointe, One to One coaching. </a:t>
                      </a:r>
                      <a:endParaRPr lang="en-US" dirty="0"/>
                    </a:p>
                  </a:txBody>
                  <a:tcPr/>
                </a:tc>
              </a:tr>
              <a:tr h="624840">
                <a:tc>
                  <a:txBody>
                    <a:bodyPr/>
                    <a:lstStyle/>
                    <a:p>
                      <a:r>
                        <a:rPr lang="en-US" dirty="0" smtClean="0"/>
                        <a:t>Duration</a:t>
                      </a:r>
                      <a:r>
                        <a:rPr lang="en-US" baseline="0" dirty="0" smtClean="0"/>
                        <a:t> </a:t>
                      </a:r>
                      <a:endParaRPr lang="en-US" dirty="0"/>
                    </a:p>
                  </a:txBody>
                  <a:tcPr/>
                </a:tc>
                <a:tc>
                  <a:txBody>
                    <a:bodyPr/>
                    <a:lstStyle/>
                    <a:p>
                      <a:r>
                        <a:rPr lang="en-US" dirty="0" smtClean="0"/>
                        <a:t>Two hours</a:t>
                      </a:r>
                      <a:endParaRPr lang="en-US" dirty="0"/>
                    </a:p>
                  </a:txBody>
                  <a:tcPr/>
                </a:tc>
              </a:tr>
              <a:tr h="624840">
                <a:tc>
                  <a:txBody>
                    <a:bodyPr/>
                    <a:lstStyle/>
                    <a:p>
                      <a:r>
                        <a:rPr lang="en-US" dirty="0" smtClean="0"/>
                        <a:t>Instructor</a:t>
                      </a:r>
                      <a:r>
                        <a:rPr lang="en-US" baseline="0" dirty="0" smtClean="0"/>
                        <a:t> Fee</a:t>
                      </a:r>
                      <a:endParaRPr lang="en-US" dirty="0"/>
                    </a:p>
                  </a:txBody>
                  <a:tcPr/>
                </a:tc>
                <a:tc>
                  <a:txBody>
                    <a:bodyPr/>
                    <a:lstStyle/>
                    <a:p>
                      <a:r>
                        <a:rPr lang="en-US" dirty="0" smtClean="0"/>
                        <a:t>$200</a:t>
                      </a:r>
                      <a:endParaRPr lang="en-US" dirty="0"/>
                    </a:p>
                  </a:txBody>
                  <a:tcPr/>
                </a:tc>
              </a:tr>
            </a:tbl>
          </a:graphicData>
        </a:graphic>
      </p:graphicFrame>
      <p:sp>
        <p:nvSpPr>
          <p:cNvPr id="8" name="TextBox 7"/>
          <p:cNvSpPr txBox="1"/>
          <p:nvPr/>
        </p:nvSpPr>
        <p:spPr>
          <a:xfrm>
            <a:off x="0" y="3352800"/>
            <a:ext cx="6858000" cy="5262979"/>
          </a:xfrm>
          <a:prstGeom prst="rect">
            <a:avLst/>
          </a:prstGeom>
          <a:noFill/>
        </p:spPr>
        <p:txBody>
          <a:bodyPr wrap="square" rtlCol="0">
            <a:spAutoFit/>
          </a:bodyPr>
          <a:lstStyle/>
          <a:p>
            <a:pPr fontAlgn="base"/>
            <a:r>
              <a:rPr lang="en-US" sz="1200" b="1" dirty="0" smtClean="0"/>
              <a:t>I n s t r u c t o r  B </a:t>
            </a:r>
            <a:r>
              <a:rPr lang="en-US" sz="1200" b="1" dirty="0" err="1"/>
              <a:t>i</a:t>
            </a:r>
            <a:r>
              <a:rPr lang="en-US" sz="1200" b="1" dirty="0"/>
              <a:t> o g r a p h y</a:t>
            </a:r>
          </a:p>
          <a:p>
            <a:pPr fontAlgn="base"/>
            <a:r>
              <a:rPr lang="en-US" sz="1200" dirty="0">
                <a:latin typeface="Arial" panose="020B0604020202020204" pitchFamily="34" charset="0"/>
                <a:cs typeface="Arial" panose="020B0604020202020204" pitchFamily="34" charset="0"/>
              </a:rPr>
              <a:t>Dancer, choreographer and director, John Paul Bishop has long been associated with prominent dance companies and schools in the US and abroad and has worked with some of the most notable artists in the world of dance. He began studying classical ballet and piano at the age of 8 and began his professional career at 16 with the Milwaukee Ballet Company.  He has since performed with over twenty professional companies including American Ballet Theatre, New Jersey Ballet and major companies from New York to Japan. He has worked with such dance luminaries as George Balanchine, Mikhail </a:t>
            </a:r>
            <a:r>
              <a:rPr lang="en-US" sz="1200" dirty="0" err="1">
                <a:latin typeface="Arial" panose="020B0604020202020204" pitchFamily="34" charset="0"/>
                <a:cs typeface="Arial" panose="020B0604020202020204" pitchFamily="34" charset="0"/>
              </a:rPr>
              <a:t>Barishnikov</a:t>
            </a:r>
            <a:r>
              <a:rPr lang="en-US" sz="1200" dirty="0">
                <a:latin typeface="Arial" panose="020B0604020202020204" pitchFamily="34" charset="0"/>
                <a:cs typeface="Arial" panose="020B0604020202020204" pitchFamily="34" charset="0"/>
              </a:rPr>
              <a:t>, Andre Eglevsky and many others. As a principal dancer he has performed an array of roles in both classical and contemporary repertoire including Albrecht in</a:t>
            </a:r>
            <a:r>
              <a:rPr lang="en-US" sz="1200" i="1" dirty="0">
                <a:latin typeface="Arial" panose="020B0604020202020204" pitchFamily="34" charset="0"/>
                <a:cs typeface="Arial" panose="020B0604020202020204" pitchFamily="34" charset="0"/>
              </a:rPr>
              <a:t> Giselle</a:t>
            </a:r>
            <a:r>
              <a:rPr lang="en-US" sz="1200" dirty="0">
                <a:latin typeface="Arial" panose="020B0604020202020204" pitchFamily="34" charset="0"/>
                <a:cs typeface="Arial" panose="020B0604020202020204" pitchFamily="34" charset="0"/>
              </a:rPr>
              <a:t>, Prince </a:t>
            </a:r>
            <a:r>
              <a:rPr lang="en-US" sz="1200" dirty="0" err="1">
                <a:latin typeface="Arial" panose="020B0604020202020204" pitchFamily="34" charset="0"/>
                <a:cs typeface="Arial" panose="020B0604020202020204" pitchFamily="34" charset="0"/>
              </a:rPr>
              <a:t>Ziegfried</a:t>
            </a:r>
            <a:r>
              <a:rPr lang="en-US" sz="1200" dirty="0">
                <a:latin typeface="Arial" panose="020B0604020202020204" pitchFamily="34" charset="0"/>
                <a:cs typeface="Arial" panose="020B0604020202020204" pitchFamily="34" charset="0"/>
              </a:rPr>
              <a:t> in </a:t>
            </a:r>
            <a:r>
              <a:rPr lang="en-US" sz="1200" i="1" dirty="0">
                <a:latin typeface="Arial" panose="020B0604020202020204" pitchFamily="34" charset="0"/>
                <a:cs typeface="Arial" panose="020B0604020202020204" pitchFamily="34" charset="0"/>
              </a:rPr>
              <a:t>Swan Lake</a:t>
            </a:r>
            <a:r>
              <a:rPr lang="en-US" sz="1200" dirty="0">
                <a:latin typeface="Arial" panose="020B0604020202020204" pitchFamily="34" charset="0"/>
                <a:cs typeface="Arial" panose="020B0604020202020204" pitchFamily="34" charset="0"/>
              </a:rPr>
              <a:t>, Basil in </a:t>
            </a:r>
            <a:r>
              <a:rPr lang="en-US" sz="1200" i="1" dirty="0">
                <a:latin typeface="Arial" panose="020B0604020202020204" pitchFamily="34" charset="0"/>
                <a:cs typeface="Arial" panose="020B0604020202020204" pitchFamily="34" charset="0"/>
              </a:rPr>
              <a:t>Don Quixote</a:t>
            </a:r>
            <a:r>
              <a:rPr lang="en-US" sz="1200" dirty="0">
                <a:latin typeface="Arial" panose="020B0604020202020204" pitchFamily="34" charset="0"/>
                <a:cs typeface="Arial" panose="020B0604020202020204" pitchFamily="34" charset="0"/>
              </a:rPr>
              <a:t>, Franz in </a:t>
            </a:r>
            <a:r>
              <a:rPr lang="en-US" sz="1200" i="1" dirty="0" err="1">
                <a:latin typeface="Arial" panose="020B0604020202020204" pitchFamily="34" charset="0"/>
                <a:cs typeface="Arial" panose="020B0604020202020204" pitchFamily="34" charset="0"/>
              </a:rPr>
              <a:t>Coppelia</a:t>
            </a:r>
            <a:r>
              <a:rPr lang="en-US" sz="1200" dirty="0">
                <a:latin typeface="Arial" panose="020B0604020202020204" pitchFamily="34" charset="0"/>
                <a:cs typeface="Arial" panose="020B0604020202020204" pitchFamily="34" charset="0"/>
              </a:rPr>
              <a:t>, Prince </a:t>
            </a:r>
            <a:r>
              <a:rPr lang="en-US" sz="1200" dirty="0" err="1">
                <a:latin typeface="Arial" panose="020B0604020202020204" pitchFamily="34" charset="0"/>
                <a:cs typeface="Arial" panose="020B0604020202020204" pitchFamily="34" charset="0"/>
              </a:rPr>
              <a:t>Florimund</a:t>
            </a:r>
            <a:r>
              <a:rPr lang="en-US" sz="1200" dirty="0">
                <a:latin typeface="Arial" panose="020B0604020202020204" pitchFamily="34" charset="0"/>
                <a:cs typeface="Arial" panose="020B0604020202020204" pitchFamily="34" charset="0"/>
              </a:rPr>
              <a:t> in </a:t>
            </a:r>
            <a:r>
              <a:rPr lang="en-US" sz="1200" i="1" dirty="0">
                <a:latin typeface="Arial" panose="020B0604020202020204" pitchFamily="34" charset="0"/>
                <a:cs typeface="Arial" panose="020B0604020202020204" pitchFamily="34" charset="0"/>
              </a:rPr>
              <a:t>Sleeping Beauty</a:t>
            </a:r>
            <a:r>
              <a:rPr lang="en-US" sz="1200" dirty="0">
                <a:latin typeface="Arial" panose="020B0604020202020204" pitchFamily="34" charset="0"/>
                <a:cs typeface="Arial" panose="020B0604020202020204" pitchFamily="34" charset="0"/>
              </a:rPr>
              <a:t>, Jean Brienne in '</a:t>
            </a:r>
            <a:r>
              <a:rPr lang="en-US" sz="1200" dirty="0" err="1">
                <a:latin typeface="Arial" panose="020B0604020202020204" pitchFamily="34" charset="0"/>
                <a:cs typeface="Arial" panose="020B0604020202020204" pitchFamily="34" charset="0"/>
              </a:rPr>
              <a:t>Raymonda</a:t>
            </a:r>
            <a:r>
              <a:rPr lang="en-US" sz="1200" dirty="0">
                <a:latin typeface="Arial" panose="020B0604020202020204" pitchFamily="34" charset="0"/>
                <a:cs typeface="Arial" panose="020B0604020202020204" pitchFamily="34" charset="0"/>
              </a:rPr>
              <a:t>', Oberon in</a:t>
            </a:r>
            <a:r>
              <a:rPr lang="en-US" sz="1200" i="1" dirty="0">
                <a:latin typeface="Arial" panose="020B0604020202020204" pitchFamily="34" charset="0"/>
                <a:cs typeface="Arial" panose="020B0604020202020204" pitchFamily="34" charset="0"/>
              </a:rPr>
              <a:t> A Midsummer Nights Dream</a:t>
            </a:r>
            <a:r>
              <a:rPr lang="en-US" sz="1200" dirty="0">
                <a:latin typeface="Arial" panose="020B0604020202020204" pitchFamily="34" charset="0"/>
                <a:cs typeface="Arial" panose="020B0604020202020204" pitchFamily="34" charset="0"/>
              </a:rPr>
              <a:t> and </a:t>
            </a:r>
            <a:r>
              <a:rPr lang="en-US" sz="1200" dirty="0" err="1">
                <a:latin typeface="Arial" panose="020B0604020202020204" pitchFamily="34" charset="0"/>
                <a:cs typeface="Arial" panose="020B0604020202020204" pitchFamily="34" charset="0"/>
              </a:rPr>
              <a:t>Bryaxis</a:t>
            </a:r>
            <a:r>
              <a:rPr lang="en-US" sz="1200" dirty="0">
                <a:latin typeface="Arial" panose="020B0604020202020204" pitchFamily="34" charset="0"/>
                <a:cs typeface="Arial" panose="020B0604020202020204" pitchFamily="34" charset="0"/>
              </a:rPr>
              <a:t> in </a:t>
            </a:r>
            <a:r>
              <a:rPr lang="en-US" sz="1200" i="1" dirty="0">
                <a:latin typeface="Arial" panose="020B0604020202020204" pitchFamily="34" charset="0"/>
                <a:cs typeface="Arial" panose="020B0604020202020204" pitchFamily="34" charset="0"/>
              </a:rPr>
              <a:t>Daphnis et Chloe.</a:t>
            </a:r>
            <a:endParaRPr lang="en-US" sz="1200" dirty="0">
              <a:latin typeface="Arial" panose="020B0604020202020204" pitchFamily="34" charset="0"/>
              <a:cs typeface="Arial" panose="020B0604020202020204" pitchFamily="34" charset="0"/>
            </a:endParaRPr>
          </a:p>
          <a:p>
            <a:pPr fontAlgn="base"/>
            <a:r>
              <a:rPr lang="en-US" sz="1200" dirty="0">
                <a:latin typeface="Arial" panose="020B0604020202020204" pitchFamily="34" charset="0"/>
                <a:cs typeface="Arial" panose="020B0604020202020204" pitchFamily="34" charset="0"/>
              </a:rPr>
              <a:t>  After a long professional career as a dancer, Mr. Bishop has transitioned into a well-respected choreographer creating over fifty original ballets. In his </a:t>
            </a:r>
            <a:r>
              <a:rPr lang="en-US" sz="1200" dirty="0" smtClean="0">
                <a:latin typeface="Arial" panose="020B0604020202020204" pitchFamily="34" charset="0"/>
                <a:cs typeface="Arial" panose="020B0604020202020204" pitchFamily="34" charset="0"/>
              </a:rPr>
              <a:t>18 year tenure </a:t>
            </a:r>
            <a:r>
              <a:rPr lang="en-US" sz="1200" dirty="0">
                <a:latin typeface="Arial" panose="020B0604020202020204" pitchFamily="34" charset="0"/>
                <a:cs typeface="Arial" panose="020B0604020202020204" pitchFamily="34" charset="0"/>
              </a:rPr>
              <a:t>at Northwest Ballet Theater, he has staged full-length ballets including </a:t>
            </a:r>
            <a:r>
              <a:rPr lang="en-US" sz="1200" i="1" dirty="0" err="1">
                <a:latin typeface="Arial" panose="020B0604020202020204" pitchFamily="34" charset="0"/>
                <a:cs typeface="Arial" panose="020B0604020202020204" pitchFamily="34" charset="0"/>
              </a:rPr>
              <a:t>Coppelia</a:t>
            </a:r>
            <a:r>
              <a:rPr lang="en-US" sz="1200" i="1" dirty="0">
                <a:latin typeface="Arial" panose="020B0604020202020204" pitchFamily="34" charset="0"/>
                <a:cs typeface="Arial" panose="020B0604020202020204" pitchFamily="34" charset="0"/>
              </a:rPr>
              <a:t>, La </a:t>
            </a:r>
            <a:r>
              <a:rPr lang="en-US" sz="1200" i="1" dirty="0" err="1">
                <a:latin typeface="Arial" panose="020B0604020202020204" pitchFamily="34" charset="0"/>
                <a:cs typeface="Arial" panose="020B0604020202020204" pitchFamily="34" charset="0"/>
              </a:rPr>
              <a:t>Fille</a:t>
            </a:r>
            <a:r>
              <a:rPr lang="en-US" sz="1200" i="1" dirty="0">
                <a:latin typeface="Arial" panose="020B0604020202020204" pitchFamily="34" charset="0"/>
                <a:cs typeface="Arial" panose="020B0604020202020204" pitchFamily="34" charset="0"/>
              </a:rPr>
              <a:t> Mal </a:t>
            </a:r>
            <a:r>
              <a:rPr lang="en-US" sz="1200" i="1" dirty="0" err="1">
                <a:latin typeface="Arial" panose="020B0604020202020204" pitchFamily="34" charset="0"/>
                <a:cs typeface="Arial" panose="020B0604020202020204" pitchFamily="34" charset="0"/>
              </a:rPr>
              <a:t>Gardee</a:t>
            </a:r>
            <a:r>
              <a:rPr lang="en-US" sz="1200" i="1" dirty="0">
                <a:latin typeface="Arial" panose="020B0604020202020204" pitchFamily="34" charset="0"/>
                <a:cs typeface="Arial" panose="020B0604020202020204" pitchFamily="34" charset="0"/>
              </a:rPr>
              <a:t>, A Midsummer Night's Dream, Cinderella, Don Quixote,  Giselle, Sleeping Beauty, Swan Lake, Dracula </a:t>
            </a:r>
            <a:r>
              <a:rPr lang="en-US" sz="1200" dirty="0">
                <a:latin typeface="Arial" panose="020B0604020202020204" pitchFamily="34" charset="0"/>
                <a:cs typeface="Arial" panose="020B0604020202020204" pitchFamily="34" charset="0"/>
              </a:rPr>
              <a:t>and </a:t>
            </a:r>
            <a:r>
              <a:rPr lang="en-US" sz="1200" i="1" dirty="0">
                <a:latin typeface="Arial" panose="020B0604020202020204" pitchFamily="34" charset="0"/>
                <a:cs typeface="Arial" panose="020B0604020202020204" pitchFamily="34" charset="0"/>
              </a:rPr>
              <a:t>The Nutcracker</a:t>
            </a:r>
            <a:r>
              <a:rPr lang="en-US" sz="1200" dirty="0">
                <a:latin typeface="Arial" panose="020B0604020202020204" pitchFamily="34" charset="0"/>
                <a:cs typeface="Arial" panose="020B0604020202020204" pitchFamily="34" charset="0"/>
              </a:rPr>
              <a:t>. Some of his classical one-act ballets include </a:t>
            </a:r>
            <a:r>
              <a:rPr lang="en-US" sz="1200" i="1" dirty="0" err="1">
                <a:latin typeface="Arial" panose="020B0604020202020204" pitchFamily="34" charset="0"/>
                <a:cs typeface="Arial" panose="020B0604020202020204" pitchFamily="34" charset="0"/>
              </a:rPr>
              <a:t>Paquita</a:t>
            </a:r>
            <a:r>
              <a:rPr lang="en-US" sz="1200" i="1" dirty="0">
                <a:latin typeface="Arial" panose="020B0604020202020204" pitchFamily="34" charset="0"/>
                <a:cs typeface="Arial" panose="020B0604020202020204" pitchFamily="34" charset="0"/>
              </a:rPr>
              <a:t>, Graduation Ball, The Firebird, </a:t>
            </a:r>
            <a:r>
              <a:rPr lang="en-US" sz="1200" i="1" dirty="0" err="1">
                <a:latin typeface="Arial" panose="020B0604020202020204" pitchFamily="34" charset="0"/>
                <a:cs typeface="Arial" panose="020B0604020202020204" pitchFamily="34" charset="0"/>
              </a:rPr>
              <a:t>Petrushka</a:t>
            </a:r>
            <a:r>
              <a:rPr lang="en-US" sz="1200" i="1" dirty="0">
                <a:latin typeface="Arial" panose="020B0604020202020204" pitchFamily="34" charset="0"/>
                <a:cs typeface="Arial" panose="020B0604020202020204" pitchFamily="34" charset="0"/>
              </a:rPr>
              <a:t>, </a:t>
            </a:r>
            <a:r>
              <a:rPr lang="en-US" sz="1200" i="1" dirty="0" err="1">
                <a:latin typeface="Arial" panose="020B0604020202020204" pitchFamily="34" charset="0"/>
                <a:cs typeface="Arial" panose="020B0604020202020204" pitchFamily="34" charset="0"/>
              </a:rPr>
              <a:t>Spectre</a:t>
            </a:r>
            <a:r>
              <a:rPr lang="en-US" sz="1200" i="1" dirty="0">
                <a:latin typeface="Arial" panose="020B0604020202020204" pitchFamily="34" charset="0"/>
                <a:cs typeface="Arial" panose="020B0604020202020204" pitchFamily="34" charset="0"/>
              </a:rPr>
              <a:t> de la Rose, Beethoven's 7th Symphony, Four Seasons</a:t>
            </a:r>
            <a:r>
              <a:rPr lang="en-US" sz="1200" dirty="0">
                <a:latin typeface="Arial" panose="020B0604020202020204" pitchFamily="34" charset="0"/>
                <a:cs typeface="Arial" panose="020B0604020202020204" pitchFamily="34" charset="0"/>
              </a:rPr>
              <a:t> and </a:t>
            </a:r>
            <a:r>
              <a:rPr lang="en-US" sz="1200" i="1" dirty="0">
                <a:latin typeface="Arial" panose="020B0604020202020204" pitchFamily="34" charset="0"/>
                <a:cs typeface="Arial" panose="020B0604020202020204" pitchFamily="34" charset="0"/>
              </a:rPr>
              <a:t>Daphnis et Chloe</a:t>
            </a:r>
            <a:r>
              <a:rPr lang="en-US" sz="1200" dirty="0">
                <a:latin typeface="Arial" panose="020B0604020202020204" pitchFamily="34" charset="0"/>
                <a:cs typeface="Arial" panose="020B0604020202020204" pitchFamily="34" charset="0"/>
              </a:rPr>
              <a:t>.  In 2004, he and six of his dancers competed in the St. Petersburg International Ballet Competition in Russia where he received the Award for Best Choreography and his dancers placed highly in the competition.  Former students of Mr. Bishop's now dance with prestigious dance programs and companies in The United States and overseas. He has also trained several professional figure skaters, including </a:t>
            </a:r>
            <a:r>
              <a:rPr lang="en-US" sz="1200" dirty="0" err="1">
                <a:latin typeface="Arial" panose="020B0604020202020204" pitchFamily="34" charset="0"/>
                <a:cs typeface="Arial" panose="020B0604020202020204" pitchFamily="34" charset="0"/>
              </a:rPr>
              <a:t>Shizuka</a:t>
            </a:r>
            <a:r>
              <a:rPr lang="en-US" sz="1200" dirty="0">
                <a:latin typeface="Arial" panose="020B0604020202020204" pitchFamily="34" charset="0"/>
                <a:cs typeface="Arial" panose="020B0604020202020204" pitchFamily="34" charset="0"/>
              </a:rPr>
              <a:t> Arakawa, gold medalist at the 2006 Olympics in Turin. Mr. Bishop's ballet productions for NBT have also attracted students and professional dancers from Washington to Russia. In  March,  2013,  NBT received the Mayor’s Arts Award and premiered his original ballet of </a:t>
            </a:r>
            <a:r>
              <a:rPr lang="en-US" sz="1200" i="1" dirty="0">
                <a:latin typeface="Arial" panose="020B0604020202020204" pitchFamily="34" charset="0"/>
                <a:cs typeface="Arial" panose="020B0604020202020204" pitchFamily="34" charset="0"/>
              </a:rPr>
              <a:t>Dracula</a:t>
            </a:r>
            <a:r>
              <a:rPr lang="en-US" sz="1200" dirty="0">
                <a:latin typeface="Arial" panose="020B0604020202020204" pitchFamily="34" charset="0"/>
                <a:cs typeface="Arial" panose="020B0604020202020204" pitchFamily="34" charset="0"/>
              </a:rPr>
              <a:t> in Bellingham, Washington. </a:t>
            </a:r>
          </a:p>
          <a:p>
            <a:pPr fontAlgn="base"/>
            <a:r>
              <a:rPr lang="en-US" sz="1200" dirty="0">
                <a:latin typeface="Arial" panose="020B0604020202020204" pitchFamily="34" charset="0"/>
                <a:cs typeface="Arial" panose="020B0604020202020204" pitchFamily="34" charset="0"/>
              </a:rPr>
              <a:t>  John will be staging a original full-length production of </a:t>
            </a:r>
            <a:r>
              <a:rPr lang="en-US" sz="1200" i="1" dirty="0">
                <a:latin typeface="Arial" panose="020B0604020202020204" pitchFamily="34" charset="0"/>
                <a:cs typeface="Arial" panose="020B0604020202020204" pitchFamily="34" charset="0"/>
              </a:rPr>
              <a:t>'Alice in Wonderland'</a:t>
            </a:r>
            <a:r>
              <a:rPr lang="en-US" sz="1200" dirty="0">
                <a:latin typeface="Arial" panose="020B0604020202020204" pitchFamily="34" charset="0"/>
                <a:cs typeface="Arial" panose="020B0604020202020204" pitchFamily="34" charset="0"/>
              </a:rPr>
              <a:t> in May and June 2017. </a:t>
            </a:r>
          </a:p>
        </p:txBody>
      </p:sp>
    </p:spTree>
    <p:extLst>
      <p:ext uri="{BB962C8B-B14F-4D97-AF65-F5344CB8AC3E}">
        <p14:creationId xmlns:p14="http://schemas.microsoft.com/office/powerpoint/2010/main" val="20849323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121</Words>
  <Application>Microsoft Office PowerPoint</Application>
  <PresentationFormat>On-screen Show (4:3)</PresentationFormat>
  <Paragraphs>14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7</cp:revision>
  <dcterms:created xsi:type="dcterms:W3CDTF">2017-05-30T20:59:31Z</dcterms:created>
  <dcterms:modified xsi:type="dcterms:W3CDTF">2017-05-30T21:25:43Z</dcterms:modified>
</cp:coreProperties>
</file>